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Unbounded"/>
      <p:regular r:id="rId15"/>
    </p:embeddedFont>
    <p:embeddedFont>
      <p:font typeface="Unbounded"/>
      <p:regular r:id="rId16"/>
    </p:embeddedFont>
    <p:embeddedFont>
      <p:font typeface="Open Sans"/>
      <p:regular r:id="rId17"/>
    </p:embeddedFont>
    <p:embeddedFont>
      <p:font typeface="Open Sans"/>
      <p:regular r:id="rId18"/>
    </p:embeddedFont>
    <p:embeddedFont>
      <p:font typeface="Open Sans"/>
      <p:regular r:id="rId19"/>
    </p:embeddedFont>
    <p:embeddedFont>
      <p:font typeface="Open Sans"/>
      <p:regular r:id="rId20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slideLayout" Target="../slideLayouts/slideLayout6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slideLayout" Target="../slideLayouts/slideLayout8.xml"/><Relationship Id="rId6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slideLayout" Target="../slideLayouts/slideLayout9.xml"/><Relationship Id="rId5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345650"/>
            <a:ext cx="7556421" cy="28351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HIPAA Compliance Features for Healthcare Applications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552092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Ensuring Privacy and Security of Protected Health Information (PHI)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45625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Agenda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760351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60477" y="3845362"/>
            <a:ext cx="176927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3760351"/>
            <a:ext cx="29277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Authentication &amp; Access Control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3760351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798576" y="3845362"/>
            <a:ext cx="28408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2</a:t>
            </a:r>
            <a:endParaRPr lang="en-US" sz="2650" dirty="0"/>
          </a:p>
        </p:txBody>
      </p:sp>
      <p:sp>
        <p:nvSpPr>
          <p:cNvPr id="9" name="Text 6"/>
          <p:cNvSpPr/>
          <p:nvPr/>
        </p:nvSpPr>
        <p:spPr>
          <a:xfrm>
            <a:off x="5422583" y="3760351"/>
            <a:ext cx="29277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Encryption &amp; Secure Communication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00776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06185" y="5092779"/>
            <a:ext cx="285512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3</a:t>
            </a:r>
            <a:endParaRPr lang="en-US" sz="2650" dirty="0"/>
          </a:p>
        </p:txBody>
      </p:sp>
      <p:sp>
        <p:nvSpPr>
          <p:cNvPr id="12" name="Text 9"/>
          <p:cNvSpPr/>
          <p:nvPr/>
        </p:nvSpPr>
        <p:spPr>
          <a:xfrm>
            <a:off x="1530906" y="5007769"/>
            <a:ext cx="292774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Audit Logging &amp; Monitoring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4685467" y="500776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4794171" y="5092779"/>
            <a:ext cx="292894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4</a:t>
            </a:r>
            <a:endParaRPr lang="en-US" sz="2650" dirty="0"/>
          </a:p>
        </p:txBody>
      </p:sp>
      <p:sp>
        <p:nvSpPr>
          <p:cNvPr id="15" name="Text 12"/>
          <p:cNvSpPr/>
          <p:nvPr/>
        </p:nvSpPr>
        <p:spPr>
          <a:xfrm>
            <a:off x="5422583" y="5007769"/>
            <a:ext cx="292774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Data Retention &amp; Disposal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3023354"/>
            <a:ext cx="1169670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Authentication &amp; Access Control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4276368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User Authentication: multi-factor authentication, strong password policies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599521" y="4276368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Role-based Access Control: Limit access based on job roles and responsibilities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056221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Encryption &amp; Secure Communication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813941"/>
            <a:ext cx="6408063" cy="1194673"/>
          </a:xfrm>
          <a:prstGeom prst="roundRect">
            <a:avLst>
              <a:gd name="adj" fmla="val 7974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8224" y="6048375"/>
            <a:ext cx="59391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Encryption at Rest &amp; In Transit: AES-256 encryption for data storage, TLS/SSL for secure transmission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7428667" y="5813941"/>
            <a:ext cx="6408063" cy="1194673"/>
          </a:xfrm>
          <a:prstGeom prst="roundRect">
            <a:avLst>
              <a:gd name="adj" fmla="val 7974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7663101" y="6048375"/>
            <a:ext cx="59391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Secure Messaging &amp; Email: End-to-end encryption for in-app messaging, S/MIME or PGP for email encryption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002881"/>
            <a:ext cx="971859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Audit Logging &amp; Monitoring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5051822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584561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Audit Trails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93790" y="6336030"/>
            <a:ext cx="41207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Track and log all user interactions with PHI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4704" y="5051822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254704" y="5845612"/>
            <a:ext cx="375785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Real-Time Monitoring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5254704" y="6336030"/>
            <a:ext cx="412087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Detect unauthorized access or abnormal activity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5738" y="5051822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715738" y="584561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Log Retention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715738" y="6336030"/>
            <a:ext cx="41207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Keep audit logs for at least 6 years to comply with HIPAA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23991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Data Retention &amp; Disposal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1118711" y="2997637"/>
            <a:ext cx="30480" cy="3991928"/>
          </a:xfrm>
          <a:prstGeom prst="roundRect">
            <a:avLst>
              <a:gd name="adj" fmla="val 312558"/>
            </a:avLst>
          </a:prstGeom>
          <a:solidFill>
            <a:srgbClr val="BCDBD4"/>
          </a:solidFill>
          <a:ln/>
        </p:spPr>
      </p:sp>
      <p:sp>
        <p:nvSpPr>
          <p:cNvPr id="5" name="Shape 2"/>
          <p:cNvSpPr/>
          <p:nvPr/>
        </p:nvSpPr>
        <p:spPr>
          <a:xfrm>
            <a:off x="1358622" y="3492698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BCDBD4"/>
          </a:solidFill>
          <a:ln/>
        </p:spPr>
      </p:sp>
      <p:sp>
        <p:nvSpPr>
          <p:cNvPr id="6" name="Shape 3"/>
          <p:cNvSpPr/>
          <p:nvPr/>
        </p:nvSpPr>
        <p:spPr>
          <a:xfrm>
            <a:off x="878800" y="325278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1045488" y="3337798"/>
            <a:ext cx="176927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2381488" y="3224451"/>
            <a:ext cx="596872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Data Retention Policies: Retain PHI only for the required period by HIPAA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1358622" y="4898946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BCDBD4"/>
          </a:solidFill>
          <a:ln/>
        </p:spPr>
      </p:sp>
      <p:sp>
        <p:nvSpPr>
          <p:cNvPr id="10" name="Shape 7"/>
          <p:cNvSpPr/>
          <p:nvPr/>
        </p:nvSpPr>
        <p:spPr>
          <a:xfrm>
            <a:off x="878800" y="465903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91910" y="4744045"/>
            <a:ext cx="28408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2</a:t>
            </a:r>
            <a:endParaRPr lang="en-US" sz="2650" dirty="0"/>
          </a:p>
        </p:txBody>
      </p:sp>
      <p:sp>
        <p:nvSpPr>
          <p:cNvPr id="12" name="Text 9"/>
          <p:cNvSpPr/>
          <p:nvPr/>
        </p:nvSpPr>
        <p:spPr>
          <a:xfrm>
            <a:off x="2381488" y="4630698"/>
            <a:ext cx="596872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Secure Disposal: Implement automated secure deletion of PHI after retention period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1358622" y="6305193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BCDBD4"/>
          </a:solidFill>
          <a:ln/>
        </p:spPr>
      </p:sp>
      <p:sp>
        <p:nvSpPr>
          <p:cNvPr id="14" name="Shape 11"/>
          <p:cNvSpPr/>
          <p:nvPr/>
        </p:nvSpPr>
        <p:spPr>
          <a:xfrm>
            <a:off x="878800" y="606528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991195" y="6150293"/>
            <a:ext cx="285512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3</a:t>
            </a:r>
            <a:endParaRPr lang="en-US" sz="2650" dirty="0"/>
          </a:p>
        </p:txBody>
      </p:sp>
      <p:sp>
        <p:nvSpPr>
          <p:cNvPr id="16" name="Text 13"/>
          <p:cNvSpPr/>
          <p:nvPr/>
        </p:nvSpPr>
        <p:spPr>
          <a:xfrm>
            <a:off x="2381488" y="6036945"/>
            <a:ext cx="596872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Backup and Recovery: Regular encrypted backups and disaster recovery plans for PHI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77618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7240" y="3387685"/>
            <a:ext cx="13075920" cy="13877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450"/>
              </a:lnSpc>
              <a:buNone/>
            </a:pPr>
            <a:r>
              <a:rPr lang="en-US" sz="43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Consent Management &amp; Patient Rights</a:t>
            </a:r>
            <a:endParaRPr lang="en-US" sz="43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" y="5108615"/>
            <a:ext cx="4358640" cy="88832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999292" y="6330077"/>
            <a:ext cx="3914537" cy="7105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Patient Consent: Obtain and store patient consent for sharing PHI</a:t>
            </a:r>
            <a:endParaRPr lang="en-US" sz="1700" dirty="0"/>
          </a:p>
        </p:txBody>
      </p:sp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5880" y="5108615"/>
            <a:ext cx="4358640" cy="888325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5357932" y="6330077"/>
            <a:ext cx="3914537" cy="1065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Access &amp; Correction: Allow patients to access and request corrections to their PHI</a:t>
            </a:r>
            <a:endParaRPr lang="en-US" sz="1700" dirty="0"/>
          </a:p>
        </p:txBody>
      </p:sp>
      <p:pic>
        <p:nvPicPr>
          <p:cNvPr id="8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94520" y="5108615"/>
            <a:ext cx="4358640" cy="888325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9716572" y="6330077"/>
            <a:ext cx="3914537" cy="1065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Data Portability &amp; Restriction: Enable secure data export and patient restrictions on PHI use</a:t>
            </a:r>
            <a:endParaRPr lang="en-US" sz="17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2361" y="624245"/>
            <a:ext cx="13045678" cy="14149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Incident Response, Remote Access &amp; Privacy by Design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77396" y="2491978"/>
            <a:ext cx="2152531" cy="166675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980021" y="3314938"/>
            <a:ext cx="147161" cy="4527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1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5356265" y="2899410"/>
            <a:ext cx="7181017" cy="353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Incident Response &amp; Breach Notification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5356265" y="3388876"/>
            <a:ext cx="7747278" cy="362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Detect breaches, notify affected parties, and report to HHS within 60 days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186482" y="4171712"/>
            <a:ext cx="8595003" cy="15240"/>
          </a:xfrm>
          <a:prstGeom prst="roundRect">
            <a:avLst>
              <a:gd name="adj" fmla="val 623958"/>
            </a:avLst>
          </a:prstGeom>
          <a:solidFill>
            <a:srgbClr val="BCDBD4"/>
          </a:solidFill>
          <a:ln/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1190" y="4215289"/>
            <a:ext cx="4305062" cy="1666756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935492" y="4822269"/>
            <a:ext cx="236220" cy="4527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2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6432590" y="4441627"/>
            <a:ext cx="4068366" cy="353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Secure Remote Access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6432590" y="4931093"/>
            <a:ext cx="7179112" cy="7246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Use VPNs and Mobile Device Management (MDM) for secure remote access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6262807" y="5895023"/>
            <a:ext cx="7518678" cy="15240"/>
          </a:xfrm>
          <a:prstGeom prst="roundRect">
            <a:avLst>
              <a:gd name="adj" fmla="val 623958"/>
            </a:avLst>
          </a:prstGeom>
          <a:solidFill>
            <a:srgbClr val="BCDBD4"/>
          </a:solidFill>
          <a:ln/>
        </p:spPr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865" y="5938599"/>
            <a:ext cx="6457593" cy="1666756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934897" y="6545580"/>
            <a:ext cx="237411" cy="4527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3</a:t>
            </a:r>
            <a:endParaRPr lang="en-US" sz="2200" dirty="0"/>
          </a:p>
        </p:txBody>
      </p:sp>
      <p:sp>
        <p:nvSpPr>
          <p:cNvPr id="15" name="Text 10"/>
          <p:cNvSpPr/>
          <p:nvPr/>
        </p:nvSpPr>
        <p:spPr>
          <a:xfrm>
            <a:off x="7508796" y="6164937"/>
            <a:ext cx="3131701" cy="353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Privacy by Design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7508796" y="6654403"/>
            <a:ext cx="6102906" cy="7246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Collect only necessary PHI and ensure security is enabled by default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2024-11-28T08:03:44Z</dcterms:created>
  <dcterms:modified xsi:type="dcterms:W3CDTF">2024-11-28T08:03:44Z</dcterms:modified>
</cp:coreProperties>
</file>